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8" r:id="rId4"/>
    <p:sldId id="258" r:id="rId5"/>
    <p:sldId id="260" r:id="rId6"/>
    <p:sldId id="261" r:id="rId7"/>
    <p:sldId id="262" r:id="rId8"/>
    <p:sldId id="263" r:id="rId9"/>
    <p:sldId id="264" r:id="rId10"/>
    <p:sldId id="297" r:id="rId11"/>
    <p:sldId id="265" r:id="rId12"/>
    <p:sldId id="266" r:id="rId13"/>
    <p:sldId id="267" r:id="rId14"/>
    <p:sldId id="268" r:id="rId15"/>
    <p:sldId id="301" r:id="rId16"/>
    <p:sldId id="303" r:id="rId17"/>
    <p:sldId id="286" r:id="rId18"/>
    <p:sldId id="299" r:id="rId19"/>
    <p:sldId id="305" r:id="rId20"/>
    <p:sldId id="306" r:id="rId21"/>
    <p:sldId id="269" r:id="rId22"/>
    <p:sldId id="270" r:id="rId23"/>
    <p:sldId id="271" r:id="rId24"/>
    <p:sldId id="307" r:id="rId25"/>
    <p:sldId id="273" r:id="rId26"/>
    <p:sldId id="274" r:id="rId27"/>
    <p:sldId id="293" r:id="rId28"/>
    <p:sldId id="275" r:id="rId29"/>
    <p:sldId id="316" r:id="rId30"/>
    <p:sldId id="276" r:id="rId31"/>
    <p:sldId id="313" r:id="rId32"/>
    <p:sldId id="315" r:id="rId33"/>
    <p:sldId id="289" r:id="rId34"/>
    <p:sldId id="292" r:id="rId35"/>
    <p:sldId id="277" r:id="rId36"/>
    <p:sldId id="278" r:id="rId37"/>
    <p:sldId id="279" r:id="rId38"/>
    <p:sldId id="280" r:id="rId39"/>
    <p:sldId id="281" r:id="rId40"/>
    <p:sldId id="282" r:id="rId41"/>
    <p:sldId id="312" r:id="rId42"/>
    <p:sldId id="308" r:id="rId43"/>
    <p:sldId id="309" r:id="rId44"/>
    <p:sldId id="295" r:id="rId45"/>
    <p:sldId id="296" r:id="rId46"/>
    <p:sldId id="311" r:id="rId47"/>
    <p:sldId id="310" r:id="rId48"/>
    <p:sldId id="2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24-11-2021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629400"/>
          </a:xfrm>
        </p:spPr>
        <p:txBody>
          <a:bodyPr>
            <a:normAutofit/>
          </a:bodyPr>
          <a:lstStyle/>
          <a:p>
            <a:pPr algn="ctr"/>
            <a:r>
              <a:rPr lang="en-US" sz="4800" b="1" dirty="0" smtClean="0"/>
              <a:t>ACUTE GASTROENTERITIS IN CHILDREN</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2800" dirty="0" smtClean="0"/>
              <a:t>By</a:t>
            </a:r>
            <a:br>
              <a:rPr lang="en-US" sz="2800" dirty="0" smtClean="0"/>
            </a:br>
            <a:r>
              <a:rPr lang="en-US" sz="2800" dirty="0" smtClean="0"/>
              <a:t>                                                       </a:t>
            </a:r>
            <a:r>
              <a:rPr lang="en-US" sz="2800" dirty="0" err="1" smtClean="0"/>
              <a:t>Dr.Mahadevi</a:t>
            </a:r>
            <a:r>
              <a:rPr lang="en-US" sz="2800" dirty="0" smtClean="0"/>
              <a:t> A.L</a:t>
            </a:r>
            <a:br>
              <a:rPr lang="en-US" sz="2800" dirty="0" smtClean="0"/>
            </a:br>
            <a:r>
              <a:rPr lang="en-US" sz="2800" dirty="0" smtClean="0"/>
              <a:t>                                                         Assistant Professor</a:t>
            </a:r>
            <a:br>
              <a:rPr lang="en-US" sz="2800" dirty="0" smtClean="0"/>
            </a:br>
            <a:r>
              <a:rPr lang="en-US" sz="2800" dirty="0" smtClean="0"/>
              <a:t>                                                       Dept of </a:t>
            </a:r>
            <a:r>
              <a:rPr lang="en-US" sz="2800" dirty="0" err="1" smtClean="0"/>
              <a:t>Paediatrics</a:t>
            </a:r>
            <a:r>
              <a:rPr lang="en-US" sz="2800" dirty="0" smtClean="0"/>
              <a:t/>
            </a:r>
            <a:br>
              <a:rPr lang="en-US" sz="2800" dirty="0" smtClean="0"/>
            </a:br>
            <a:r>
              <a:rPr lang="en-US" sz="2800" dirty="0" smtClean="0"/>
              <a:t>                                                      Date-19-07-2021</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a:bodyPr>
          <a:lstStyle/>
          <a:p>
            <a:pPr marL="0" indent="0">
              <a:buNone/>
            </a:pPr>
            <a:r>
              <a:rPr lang="en-US" b="1" dirty="0" err="1" smtClean="0"/>
              <a:t>Astrovirus</a:t>
            </a:r>
            <a:r>
              <a:rPr lang="en-US" dirty="0" smtClean="0"/>
              <a:t> can infect people of all ages but usually infects infants and young children. </a:t>
            </a:r>
          </a:p>
          <a:p>
            <a:r>
              <a:rPr lang="en-US" dirty="0" smtClean="0"/>
              <a:t>Infection is most common in the winter and is spread by fecal-oral transmission.</a:t>
            </a:r>
          </a:p>
          <a:p>
            <a:pPr marL="0" indent="0">
              <a:buNone/>
            </a:pPr>
            <a:endParaRPr lang="en-US" dirty="0" smtClean="0"/>
          </a:p>
          <a:p>
            <a:pPr marL="0" indent="0">
              <a:buNone/>
            </a:pPr>
            <a:r>
              <a:rPr lang="en-US" b="1" dirty="0" smtClean="0"/>
              <a:t>Adenovirus</a:t>
            </a:r>
            <a:r>
              <a:rPr lang="en-US" dirty="0" smtClean="0"/>
              <a:t> most commonly affects children under the age of 2. </a:t>
            </a:r>
          </a:p>
          <a:p>
            <a:pPr marL="0" indent="0">
              <a:buNone/>
            </a:pPr>
            <a:r>
              <a:rPr lang="en-US" dirty="0" smtClean="0"/>
              <a:t>Infections occur year-round and increase slightly in the summer. </a:t>
            </a:r>
          </a:p>
          <a:p>
            <a:pPr marL="0" indent="0">
              <a:buNone/>
            </a:pPr>
            <a:r>
              <a:rPr lang="en-US" dirty="0" smtClean="0"/>
              <a:t>The infection is spread by fecal-oral transmission.</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dirty="0" smtClean="0"/>
              <a:t>Bacteria</a:t>
            </a:r>
          </a:p>
          <a:p>
            <a:r>
              <a:rPr lang="en-US" dirty="0" smtClean="0"/>
              <a:t>The bacteria that most commonly cause gastroenteritis include</a:t>
            </a:r>
          </a:p>
          <a:p>
            <a:r>
              <a:rPr lang="en-US" dirty="0" smtClean="0"/>
              <a:t>Escherichia coli (</a:t>
            </a:r>
            <a:r>
              <a:rPr lang="en-US" i="1" dirty="0" smtClean="0"/>
              <a:t>E. coli</a:t>
            </a:r>
            <a:r>
              <a:rPr lang="en-US" dirty="0" smtClean="0"/>
              <a:t>)</a:t>
            </a:r>
          </a:p>
          <a:p>
            <a:r>
              <a:rPr lang="en-US" dirty="0" smtClean="0"/>
              <a:t>Salmonella</a:t>
            </a:r>
          </a:p>
          <a:p>
            <a:r>
              <a:rPr lang="en-US" dirty="0" smtClean="0"/>
              <a:t>Campylobacter</a:t>
            </a:r>
          </a:p>
          <a:p>
            <a:r>
              <a:rPr lang="en-US" dirty="0" err="1" smtClean="0"/>
              <a:t>Shigella</a:t>
            </a:r>
            <a:endParaRPr lang="en-US" dirty="0" smtClean="0"/>
          </a:p>
          <a:p>
            <a:r>
              <a:rPr lang="en-US" dirty="0" err="1" smtClean="0"/>
              <a:t>Yersinia</a:t>
            </a:r>
            <a:endParaRPr lang="en-US" dirty="0" smtClean="0"/>
          </a:p>
          <a:p>
            <a:r>
              <a:rPr lang="en-US" dirty="0" smtClean="0"/>
              <a:t>Clostridium </a:t>
            </a:r>
            <a:r>
              <a:rPr lang="en-US" dirty="0" err="1" smtClean="0"/>
              <a:t>difficile</a:t>
            </a:r>
            <a:endParaRPr lang="en-US"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85000" lnSpcReduction="20000"/>
          </a:bodyPr>
          <a:lstStyle/>
          <a:p>
            <a:pPr>
              <a:buNone/>
            </a:pPr>
            <a:r>
              <a:rPr lang="en-US" dirty="0" smtClean="0"/>
              <a:t>Children can contract bacterial gastroenteritis by</a:t>
            </a:r>
          </a:p>
          <a:p>
            <a:r>
              <a:rPr lang="en-US" dirty="0" smtClean="0"/>
              <a:t>Touching or eating contaminated foods, particularly raw or inadequately cooked meats or eggs</a:t>
            </a:r>
          </a:p>
          <a:p>
            <a:r>
              <a:rPr lang="en-US" dirty="0" smtClean="0"/>
              <a:t>Eating contaminated shellfish</a:t>
            </a:r>
          </a:p>
          <a:p>
            <a:r>
              <a:rPr lang="en-US" dirty="0" smtClean="0"/>
              <a:t>Drinking unpasteurized milk or juice</a:t>
            </a:r>
          </a:p>
          <a:p>
            <a:r>
              <a:rPr lang="en-US" dirty="0" smtClean="0"/>
              <a:t>Touching animals that carry certain bacteria</a:t>
            </a:r>
          </a:p>
          <a:p>
            <a:r>
              <a:rPr lang="en-US" dirty="0" smtClean="0"/>
              <a:t>Swallowing contaminated water, such as from wells, streams, and swimming pools</a:t>
            </a:r>
          </a:p>
          <a:p>
            <a:r>
              <a:rPr lang="en-US" dirty="0" smtClean="0"/>
              <a:t>Bacteria may grow in many types of foods that have been left out and not refrigerated (potential problem situations include buffets and picnics). </a:t>
            </a:r>
          </a:p>
          <a:p>
            <a:r>
              <a:rPr lang="en-US" u="sng" dirty="0" smtClean="0"/>
              <a:t>Staphylococcus</a:t>
            </a:r>
            <a:r>
              <a:rPr lang="en-US" dirty="0" smtClean="0"/>
              <a:t> bacteria in contaminated food may secrete a toxin that causes sudden vomiting and diarrhea. </a:t>
            </a:r>
          </a:p>
          <a:p>
            <a:r>
              <a:rPr lang="en-US" dirty="0" smtClean="0"/>
              <a:t>Gastroenteritis contracted from food containing microorganisms or bacterial toxins is sometimes called </a:t>
            </a:r>
            <a:r>
              <a:rPr lang="en-US" u="sng" dirty="0" smtClean="0"/>
              <a:t>food poisoning</a:t>
            </a:r>
            <a:r>
              <a:rPr lang="en-US" dirty="0" smtClean="0"/>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85000" lnSpcReduction="20000"/>
          </a:bodyPr>
          <a:lstStyle/>
          <a:p>
            <a:r>
              <a:rPr lang="en-US" dirty="0" smtClean="0"/>
              <a:t>Children can contract </a:t>
            </a:r>
            <a:r>
              <a:rPr lang="en-US" u="sng" dirty="0" smtClean="0"/>
              <a:t>Salmonella</a:t>
            </a:r>
            <a:r>
              <a:rPr lang="en-US" dirty="0" smtClean="0"/>
              <a:t> by contact with reptiles (turtles or lizards), birds, or amphibians (frogs or salamanders) and rarely can contract </a:t>
            </a:r>
          </a:p>
          <a:p>
            <a:r>
              <a:rPr lang="en-US" u="sng" dirty="0" smtClean="0"/>
              <a:t>E. coli </a:t>
            </a:r>
            <a:r>
              <a:rPr lang="en-US" dirty="0" smtClean="0"/>
              <a:t>by contact with animals at petting zoos. Occasionally, some bacteria are transmitted by dogs or cats with diarrhea.</a:t>
            </a:r>
          </a:p>
          <a:p>
            <a:r>
              <a:rPr lang="en-US" dirty="0" smtClean="0"/>
              <a:t>Children can contract gastroenteritis by swallowing or swimming in contaminated water, such as from wells, streams, water parks, and swimming pools (called </a:t>
            </a:r>
            <a:r>
              <a:rPr lang="en-US" u="sng" dirty="0" smtClean="0"/>
              <a:t>recreational water illness</a:t>
            </a:r>
            <a:r>
              <a:rPr lang="en-US" dirty="0" smtClean="0"/>
              <a:t> ).</a:t>
            </a:r>
          </a:p>
          <a:p>
            <a:r>
              <a:rPr lang="en-US" dirty="0" smtClean="0"/>
              <a:t>Infection with the bacteria </a:t>
            </a:r>
            <a:r>
              <a:rPr lang="en-US" i="1" dirty="0" smtClean="0"/>
              <a:t>Clostridium difficile</a:t>
            </a:r>
            <a:r>
              <a:rPr lang="en-US" dirty="0" smtClean="0"/>
              <a:t> may occur in children who have taken antibiotics or who have finished a course of antibiotics in the last 6 to 10 weeks (see </a:t>
            </a:r>
            <a:r>
              <a:rPr lang="en-US" i="1" u="sng" dirty="0" err="1" smtClean="0"/>
              <a:t>Clostridioides</a:t>
            </a:r>
            <a:r>
              <a:rPr lang="en-US" i="1" u="sng" dirty="0" smtClean="0"/>
              <a:t> (formerly Clostridium) difficile</a:t>
            </a:r>
            <a:r>
              <a:rPr lang="en-US" u="sng" dirty="0" smtClean="0"/>
              <a:t> -Induced Colitis</a:t>
            </a:r>
            <a:r>
              <a:rPr lang="en-US" dirty="0" smtClean="0"/>
              <a:t>). </a:t>
            </a:r>
          </a:p>
          <a:p>
            <a:r>
              <a:rPr lang="en-US" dirty="0" smtClean="0"/>
              <a:t>Some children may develop </a:t>
            </a:r>
            <a:r>
              <a:rPr lang="en-US" i="1" dirty="0" smtClean="0"/>
              <a:t>Clostridium difficile</a:t>
            </a:r>
            <a:r>
              <a:rPr lang="en-US" dirty="0" smtClean="0"/>
              <a:t> infection after being in the hospital.</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buNone/>
            </a:pPr>
            <a:r>
              <a:rPr lang="en-US" dirty="0" smtClean="0"/>
              <a:t>Parasites</a:t>
            </a:r>
          </a:p>
          <a:p>
            <a:r>
              <a:rPr lang="en-US" dirty="0" smtClean="0"/>
              <a:t>Gastroenteritis caused by parasites (such as </a:t>
            </a:r>
            <a:r>
              <a:rPr lang="en-US" u="sng" dirty="0" smtClean="0"/>
              <a:t>Giardia </a:t>
            </a:r>
            <a:r>
              <a:rPr lang="en-US" u="sng" dirty="0" err="1" smtClean="0"/>
              <a:t>intestinalis</a:t>
            </a:r>
            <a:r>
              <a:rPr lang="en-US" dirty="0" smtClean="0"/>
              <a:t> and </a:t>
            </a:r>
            <a:r>
              <a:rPr lang="en-US" u="sng" dirty="0" smtClean="0"/>
              <a:t>Cryptosporidium </a:t>
            </a:r>
            <a:r>
              <a:rPr lang="en-US" u="sng" dirty="0" err="1" smtClean="0"/>
              <a:t>parvum</a:t>
            </a:r>
            <a:r>
              <a:rPr lang="en-US" dirty="0" smtClean="0"/>
              <a:t> ) is usually acquired by drinking contaminated water or by fecal-oral transmission (which is known to occur in day care centers). </a:t>
            </a:r>
          </a:p>
          <a:p>
            <a:r>
              <a:rPr lang="en-US" dirty="0" smtClean="0"/>
              <a:t>The parasite </a:t>
            </a:r>
            <a:r>
              <a:rPr lang="en-US" u="sng" dirty="0" err="1" smtClean="0"/>
              <a:t>Entamoeba</a:t>
            </a:r>
            <a:r>
              <a:rPr lang="en-US" u="sng" dirty="0" smtClean="0"/>
              <a:t> </a:t>
            </a:r>
            <a:r>
              <a:rPr lang="en-US" u="sng" dirty="0" err="1" smtClean="0"/>
              <a:t>histolytica</a:t>
            </a:r>
            <a:r>
              <a:rPr lang="en-US" dirty="0" smtClean="0"/>
              <a:t> is a common cause of bloody diarrhea in developing countries but is rare in the United States.</a:t>
            </a:r>
          </a:p>
          <a:p>
            <a:pPr>
              <a:buNone/>
            </a:pPr>
            <a:r>
              <a:rPr lang="en-US" dirty="0" smtClean="0"/>
              <a:t>Chemical toxins</a:t>
            </a:r>
          </a:p>
          <a:p>
            <a:r>
              <a:rPr lang="en-US" dirty="0" smtClean="0"/>
              <a:t>Gastroenteritis may result from ingesting </a:t>
            </a:r>
            <a:r>
              <a:rPr lang="en-US" u="sng" dirty="0" smtClean="0"/>
              <a:t>chemical toxins</a:t>
            </a:r>
            <a:r>
              <a:rPr lang="en-US" dirty="0" smtClean="0"/>
              <a:t> . </a:t>
            </a:r>
          </a:p>
          <a:p>
            <a:r>
              <a:rPr lang="en-US" dirty="0" smtClean="0"/>
              <a:t>These toxins can be found in plants, such as </a:t>
            </a:r>
            <a:r>
              <a:rPr lang="en-US" u="sng" dirty="0" smtClean="0"/>
              <a:t>poisonous mushrooms</a:t>
            </a:r>
            <a:r>
              <a:rPr lang="en-US" dirty="0" smtClean="0"/>
              <a:t>, or in certain kinds of exotic </a:t>
            </a:r>
            <a:r>
              <a:rPr lang="en-US" u="sng" dirty="0" smtClean="0"/>
              <a:t>seafood</a:t>
            </a:r>
            <a:r>
              <a:rPr lang="en-US" dirty="0" smtClean="0"/>
              <a:t> .</a:t>
            </a:r>
          </a:p>
          <a:p>
            <a:r>
              <a:rPr lang="en-US" dirty="0" smtClean="0"/>
              <a:t> Children who eat these substances may develop gastroenteritis. </a:t>
            </a:r>
          </a:p>
          <a:p>
            <a:r>
              <a:rPr lang="en-US" dirty="0" smtClean="0"/>
              <a:t>Children also can develop gastroenteritis after drinking water or eating food that is contaminated by chemicals such as arsenic, lead , mercury, or cadmium.</a:t>
            </a:r>
          </a:p>
          <a:p>
            <a:pPr>
              <a:buNone/>
            </a:pPr>
            <a:r>
              <a:rPr lang="en-US" dirty="0" smtClean="0"/>
              <a:t>Drugs</a:t>
            </a:r>
          </a:p>
          <a:p>
            <a:r>
              <a:rPr lang="en-US" dirty="0" smtClean="0"/>
              <a:t>Many drugs cause diarrhea. </a:t>
            </a:r>
          </a:p>
          <a:p>
            <a:r>
              <a:rPr lang="en-US" dirty="0" smtClean="0"/>
              <a:t>Children who are given (or who accidentally ingest) certain drugs (such as antibiotics or antacids) may develop gastroenteritis </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cute Gastroenteritis - ppt video online download"/>
          <p:cNvPicPr>
            <a:picLocks noChangeAspect="1" noChangeArrowheads="1"/>
          </p:cNvPicPr>
          <p:nvPr/>
        </p:nvPicPr>
        <p:blipFill>
          <a:blip r:embed="rId2"/>
          <a:srcRect t="14815"/>
          <a:stretch>
            <a:fillRect/>
          </a:stretch>
        </p:blipFill>
        <p:spPr bwMode="auto">
          <a:xfrm>
            <a:off x="0" y="304800"/>
            <a:ext cx="8991600" cy="6096000"/>
          </a:xfrm>
          <a:prstGeom prst="rect">
            <a:avLst/>
          </a:prstGeom>
          <a:noFill/>
        </p:spPr>
      </p:pic>
    </p:spTree>
    <p:extLst>
      <p:ext uri="{BB962C8B-B14F-4D97-AF65-F5344CB8AC3E}">
        <p14:creationId xmlns:p14="http://schemas.microsoft.com/office/powerpoint/2010/main" xmlns="" val="260421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PT - Gastroenteritis PowerPoint Presentation, free download - ID:5390132"/>
          <p:cNvPicPr>
            <a:picLocks noChangeAspect="1" noChangeArrowheads="1"/>
          </p:cNvPicPr>
          <p:nvPr/>
        </p:nvPicPr>
        <p:blipFill>
          <a:blip r:embed="rId2"/>
          <a:srcRect l="8561" t="33766"/>
          <a:stretch>
            <a:fillRect/>
          </a:stretch>
        </p:blipFill>
        <p:spPr bwMode="auto">
          <a:xfrm>
            <a:off x="762000" y="914400"/>
            <a:ext cx="7010400" cy="4800600"/>
          </a:xfrm>
          <a:prstGeom prst="rect">
            <a:avLst/>
          </a:prstGeom>
          <a:noFill/>
        </p:spPr>
      </p:pic>
    </p:spTree>
    <p:extLst>
      <p:ext uri="{BB962C8B-B14F-4D97-AF65-F5344CB8AC3E}">
        <p14:creationId xmlns:p14="http://schemas.microsoft.com/office/powerpoint/2010/main" xmlns="" val="1271845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astritis and irritable bowel syndrome"/>
          <p:cNvPicPr>
            <a:picLocks noChangeAspect="1" noChangeArrowheads="1"/>
          </p:cNvPicPr>
          <p:nvPr/>
        </p:nvPicPr>
        <p:blipFill>
          <a:blip r:embed="rId2"/>
          <a:srcRect/>
          <a:stretch>
            <a:fillRect/>
          </a:stretch>
        </p:blipFill>
        <p:spPr bwMode="auto">
          <a:xfrm>
            <a:off x="381000" y="304800"/>
            <a:ext cx="8763000"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ccine Rotavirus - Professional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574" y="304800"/>
            <a:ext cx="8759826"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526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ute gastroenteritis and fluid management"/>
          <p:cNvPicPr>
            <a:picLocks noChangeAspect="1" noChangeArrowheads="1"/>
          </p:cNvPicPr>
          <p:nvPr/>
        </p:nvPicPr>
        <p:blipFill>
          <a:blip r:embed="rId2"/>
          <a:srcRect/>
          <a:stretch>
            <a:fillRect/>
          </a:stretch>
        </p:blipFill>
        <p:spPr bwMode="auto">
          <a:xfrm>
            <a:off x="155574" y="0"/>
            <a:ext cx="8759826" cy="6705600"/>
          </a:xfrm>
          <a:prstGeom prst="rect">
            <a:avLst/>
          </a:prstGeom>
          <a:noFill/>
        </p:spPr>
      </p:pic>
    </p:spTree>
    <p:extLst>
      <p:ext uri="{BB962C8B-B14F-4D97-AF65-F5344CB8AC3E}">
        <p14:creationId xmlns:p14="http://schemas.microsoft.com/office/powerpoint/2010/main" xmlns="" val="404136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b="1" dirty="0" smtClean="0"/>
              <a:t>Gastroenteritis is inflammation of the digestive tract that results in vomiting, diarrhea, or both and is sometimes accompanied by fever or abdominal cramps.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stroenteritis in Children Presented by pourmirzaei MD References"/>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176" b="29784"/>
          <a:stretch/>
        </p:blipFill>
        <p:spPr bwMode="auto">
          <a:xfrm>
            <a:off x="609600" y="304800"/>
            <a:ext cx="815340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254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a:buNone/>
            </a:pPr>
            <a:r>
              <a:rPr lang="en-US" b="1" dirty="0" smtClean="0"/>
              <a:t>Symptoms of Gastroenteritis</a:t>
            </a:r>
          </a:p>
          <a:p>
            <a:r>
              <a:rPr lang="en-US" dirty="0" smtClean="0"/>
              <a:t>Symptoms of gastroenteritis are usually a combination of</a:t>
            </a:r>
          </a:p>
          <a:p>
            <a:r>
              <a:rPr lang="en-US" dirty="0" smtClean="0"/>
              <a:t>Vomiting</a:t>
            </a:r>
          </a:p>
          <a:p>
            <a:r>
              <a:rPr lang="en-US" dirty="0" smtClean="0"/>
              <a:t>Diarrhea</a:t>
            </a:r>
          </a:p>
          <a:p>
            <a:r>
              <a:rPr lang="en-US" dirty="0" smtClean="0"/>
              <a:t>Abdominal cramps</a:t>
            </a:r>
          </a:p>
          <a:p>
            <a:r>
              <a:rPr lang="en-US" dirty="0" smtClean="0"/>
              <a:t>Fever</a:t>
            </a:r>
          </a:p>
          <a:p>
            <a:r>
              <a:rPr lang="en-US" dirty="0" smtClean="0"/>
              <a:t>Poor appetite</a:t>
            </a:r>
          </a:p>
          <a:p>
            <a:r>
              <a:rPr lang="en-US" dirty="0" smtClean="0"/>
              <a:t>The </a:t>
            </a:r>
            <a:r>
              <a:rPr lang="en-US" b="1" dirty="0" smtClean="0"/>
              <a:t>most common symptoms</a:t>
            </a:r>
            <a:r>
              <a:rPr lang="en-US" dirty="0" smtClean="0"/>
              <a:t> of gastroenteritis, regardless of cause, are vomiting and diarrhea. </a:t>
            </a:r>
          </a:p>
          <a:p>
            <a:r>
              <a:rPr lang="en-US" dirty="0" smtClean="0"/>
              <a:t>Gastroenteritis resulting from an infection can also cause fever. Abdominal pain is also common.</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10000"/>
          </a:bodyPr>
          <a:lstStyle/>
          <a:p>
            <a:pPr>
              <a:buNone/>
            </a:pPr>
            <a:r>
              <a:rPr lang="en-US" dirty="0" smtClean="0"/>
              <a:t>Gastroenteritis caused by viruses</a:t>
            </a:r>
          </a:p>
          <a:p>
            <a:r>
              <a:rPr lang="en-US" dirty="0" smtClean="0"/>
              <a:t>Viruses cause watery diarrhea. Stools rarely contain mucus or blood.</a:t>
            </a:r>
          </a:p>
          <a:p>
            <a:r>
              <a:rPr lang="en-US" b="1" dirty="0" smtClean="0"/>
              <a:t>Rotavirus</a:t>
            </a:r>
            <a:r>
              <a:rPr lang="en-US" dirty="0" smtClean="0"/>
              <a:t> may last 5 to 7 days in infants and young children. Vomiting occurs in most children, and some have fever.</a:t>
            </a:r>
          </a:p>
          <a:p>
            <a:r>
              <a:rPr lang="en-US" b="1" dirty="0" err="1" smtClean="0"/>
              <a:t>Norovirus</a:t>
            </a:r>
            <a:r>
              <a:rPr lang="en-US" dirty="0" smtClean="0"/>
              <a:t> causes more vomiting than diarrhea and lasts only 1 to 3 days.</a:t>
            </a:r>
          </a:p>
          <a:p>
            <a:r>
              <a:rPr lang="en-US" b="1" dirty="0" smtClean="0"/>
              <a:t>Adenovirus</a:t>
            </a:r>
            <a:r>
              <a:rPr lang="en-US" dirty="0" smtClean="0"/>
              <a:t> causes mild vomiting 1 to 2 days after diarrhea starts. The diarrhea can last 1 to 2 weeks.</a:t>
            </a:r>
          </a:p>
          <a:p>
            <a:r>
              <a:rPr lang="en-US" b="1" dirty="0" err="1" smtClean="0"/>
              <a:t>Astrovirus</a:t>
            </a:r>
            <a:r>
              <a:rPr lang="en-US" dirty="0" smtClean="0"/>
              <a:t> symptoms are similar to a mild rotavirus infection.</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6629400"/>
          </a:xfrm>
        </p:spPr>
        <p:txBody>
          <a:bodyPr>
            <a:normAutofit/>
          </a:bodyPr>
          <a:lstStyle/>
          <a:p>
            <a:pPr>
              <a:buNone/>
            </a:pPr>
            <a:r>
              <a:rPr lang="en-US" dirty="0"/>
              <a:t>Gastroenteritis caused by bacteria</a:t>
            </a:r>
          </a:p>
          <a:p>
            <a:r>
              <a:rPr lang="en-US" dirty="0"/>
              <a:t>Bacteria are likely to cause fever and may cause bloody diarrhea.</a:t>
            </a:r>
          </a:p>
          <a:p>
            <a:pPr>
              <a:buNone/>
            </a:pPr>
            <a:r>
              <a:rPr lang="en-US" dirty="0" smtClean="0"/>
              <a:t>Gastroenteritis caused by parasites</a:t>
            </a:r>
          </a:p>
          <a:p>
            <a:r>
              <a:rPr lang="en-US" dirty="0" smtClean="0"/>
              <a:t>Parasites typically cause diarrhea that may last for a long time and may cause diarrhea that comes and goes. </a:t>
            </a:r>
          </a:p>
          <a:p>
            <a:r>
              <a:rPr lang="en-US" dirty="0" smtClean="0"/>
              <a:t>The diarrhea is usually not bloody.</a:t>
            </a:r>
          </a:p>
          <a:p>
            <a:r>
              <a:rPr lang="en-US" dirty="0" smtClean="0"/>
              <a:t> Children may be very tired and lose weight when they have long-lasting diarrhea caused by a parasitic infection.</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ble 2 from Acute gastroenteritis. | Semantic Schola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9259"/>
          <a:stretch/>
        </p:blipFill>
        <p:spPr bwMode="auto">
          <a:xfrm>
            <a:off x="155575" y="762000"/>
            <a:ext cx="8607425" cy="59436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Table 2 from Acute gastroenteritis. | Semantic Schola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11" r="34920" b="92593"/>
          <a:stretch/>
        </p:blipFill>
        <p:spPr bwMode="auto">
          <a:xfrm>
            <a:off x="533400" y="228600"/>
            <a:ext cx="71628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204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92500" lnSpcReduction="20000"/>
          </a:bodyPr>
          <a:lstStyle/>
          <a:p>
            <a:pPr marL="0" indent="0">
              <a:buNone/>
            </a:pPr>
            <a:r>
              <a:rPr lang="en-US" b="1" dirty="0" smtClean="0"/>
              <a:t>Danger signs of dehydration</a:t>
            </a:r>
            <a:r>
              <a:rPr lang="en-US" dirty="0" smtClean="0"/>
              <a:t> in infants that require immediate medical care include the following:</a:t>
            </a:r>
          </a:p>
          <a:p>
            <a:r>
              <a:rPr lang="en-US" dirty="0" smtClean="0"/>
              <a:t>The soft spot on the head is sunken.</a:t>
            </a:r>
          </a:p>
          <a:p>
            <a:r>
              <a:rPr lang="en-US" dirty="0" smtClean="0"/>
              <a:t>The eyes are sunken.</a:t>
            </a:r>
          </a:p>
          <a:p>
            <a:r>
              <a:rPr lang="en-US" dirty="0" smtClean="0"/>
              <a:t>There are no tears when they cry.</a:t>
            </a:r>
          </a:p>
          <a:p>
            <a:r>
              <a:rPr lang="en-US" dirty="0" smtClean="0"/>
              <a:t>The mouth is dry.</a:t>
            </a:r>
          </a:p>
          <a:p>
            <a:r>
              <a:rPr lang="en-US" dirty="0" smtClean="0"/>
              <a:t>They are not producing much urine.</a:t>
            </a:r>
          </a:p>
          <a:p>
            <a:r>
              <a:rPr lang="en-US" dirty="0" smtClean="0"/>
              <a:t>They have reduced alertness and energy (lethargy).</a:t>
            </a:r>
          </a:p>
          <a:p>
            <a:r>
              <a:rPr lang="en-US" dirty="0" smtClean="0"/>
              <a:t>However, it can be hard to tell how much urine diapered children who are having frequent watery stools are producing.</a:t>
            </a:r>
          </a:p>
          <a:p>
            <a:r>
              <a:rPr lang="en-US" dirty="0" smtClean="0"/>
              <a:t>It is easier to identify a decrease in the passage of urine and excessive thirst in older children.</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6858000"/>
          </a:xfrm>
        </p:spPr>
        <p:txBody>
          <a:bodyPr>
            <a:normAutofit fontScale="77500" lnSpcReduction="20000"/>
          </a:bodyPr>
          <a:lstStyle/>
          <a:p>
            <a:pPr marL="0" indent="0">
              <a:buNone/>
            </a:pPr>
            <a:r>
              <a:rPr lang="en-US" b="1" dirty="0" smtClean="0"/>
              <a:t>Diagnosis of Gastroenteritis</a:t>
            </a:r>
          </a:p>
          <a:p>
            <a:r>
              <a:rPr lang="en-US" dirty="0" smtClean="0"/>
              <a:t>Symptoms, the child's history, and a physical examination</a:t>
            </a:r>
          </a:p>
          <a:p>
            <a:r>
              <a:rPr lang="en-US" dirty="0" smtClean="0"/>
              <a:t>Sometimes tests on stool</a:t>
            </a:r>
          </a:p>
          <a:p>
            <a:r>
              <a:rPr lang="en-US" dirty="0" smtClean="0"/>
              <a:t>The diagnosis of gastroenteritis is usually obvious from the symptoms alone, but the cause often is not. </a:t>
            </a:r>
          </a:p>
          <a:p>
            <a:r>
              <a:rPr lang="en-US" dirty="0" smtClean="0"/>
              <a:t>Sometimes other family members have recently been ill with similar symptoms. </a:t>
            </a:r>
          </a:p>
          <a:p>
            <a:r>
              <a:rPr lang="en-US" dirty="0" smtClean="0"/>
              <a:t>Other times, gastroenteritis can be traced to contaminated water or inadequately cooked, spoiled, or contaminated food, such as raw seafood or mayonnaise left out of the refrigerator too long.</a:t>
            </a:r>
          </a:p>
          <a:p>
            <a:r>
              <a:rPr lang="en-US" dirty="0" smtClean="0"/>
              <a:t> Recent travel, especially to certain foreign countries, and recent antibiotic use may give doctors clues to the cause as well.</a:t>
            </a:r>
          </a:p>
          <a:p>
            <a:r>
              <a:rPr lang="en-US" dirty="0" smtClean="0"/>
              <a:t>Diagnostic tests are not usually needed because most forms of gastroenteritis last a short time. </a:t>
            </a:r>
          </a:p>
          <a:p>
            <a:r>
              <a:rPr lang="en-US" dirty="0" smtClean="0"/>
              <a:t>However, if the symptoms are severe or last for more than 48 hours, stool samples may be examined in a laboratory for white blood cells and bacteria, viruses, or parasites. </a:t>
            </a:r>
          </a:p>
          <a:p>
            <a:r>
              <a:rPr lang="en-US" dirty="0" smtClean="0"/>
              <a:t>Blood tests may be done as well to look for signs of complications.</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ediatric gastroenteritis 1"/>
          <p:cNvPicPr>
            <a:picLocks noChangeAspect="1" noChangeArrowheads="1"/>
          </p:cNvPicPr>
          <p:nvPr/>
        </p:nvPicPr>
        <p:blipFill>
          <a:blip r:embed="rId2"/>
          <a:srcRect l="12487"/>
          <a:stretch>
            <a:fillRect/>
          </a:stretch>
        </p:blipFill>
        <p:spPr bwMode="auto">
          <a:xfrm>
            <a:off x="457200" y="533400"/>
            <a:ext cx="8382000" cy="5715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92500" lnSpcReduction="20000"/>
          </a:bodyPr>
          <a:lstStyle/>
          <a:p>
            <a:pPr>
              <a:buNone/>
            </a:pPr>
            <a:r>
              <a:rPr lang="en-US" b="1" dirty="0" smtClean="0"/>
              <a:t>Prevention of Gastroenteritis</a:t>
            </a:r>
          </a:p>
          <a:p>
            <a:r>
              <a:rPr lang="en-US" dirty="0" smtClean="0"/>
              <a:t>Two vaccines to prevent rotavirus infection are available as part of the recommended infant </a:t>
            </a:r>
            <a:r>
              <a:rPr lang="en-US" u="sng" dirty="0" smtClean="0"/>
              <a:t>vaccination schedule</a:t>
            </a:r>
            <a:r>
              <a:rPr lang="en-US" dirty="0" smtClean="0"/>
              <a:t> . </a:t>
            </a:r>
          </a:p>
          <a:p>
            <a:r>
              <a:rPr lang="en-US" dirty="0" smtClean="0"/>
              <a:t>The current </a:t>
            </a:r>
            <a:r>
              <a:rPr lang="en-US" u="sng" dirty="0" smtClean="0"/>
              <a:t>rotavirus vaccines </a:t>
            </a:r>
            <a:r>
              <a:rPr lang="en-US" dirty="0" smtClean="0"/>
              <a:t>are not associated with </a:t>
            </a:r>
            <a:r>
              <a:rPr lang="en-US" u="sng" dirty="0" smtClean="0"/>
              <a:t>intussusception</a:t>
            </a:r>
            <a:r>
              <a:rPr lang="en-US" dirty="0" smtClean="0"/>
              <a:t> (a serious intestinal problem), as was the case with the original vaccine. </a:t>
            </a:r>
          </a:p>
          <a:p>
            <a:r>
              <a:rPr lang="en-US" dirty="0" smtClean="0"/>
              <a:t>The rotavirus vaccines have decreased rotavirus infections by 60 to 90%.</a:t>
            </a:r>
          </a:p>
          <a:p>
            <a:r>
              <a:rPr lang="en-US" dirty="0" smtClean="0"/>
              <a:t>Children who are old enough should be taught to wash their hands and to avoid improperly stored foods and contaminated water. </a:t>
            </a:r>
          </a:p>
          <a:p>
            <a:r>
              <a:rPr lang="en-US" dirty="0" smtClean="0"/>
              <a:t>A good general guideline is to keep cold foods cold and hot foods hot. </a:t>
            </a:r>
          </a:p>
          <a:p>
            <a:r>
              <a:rPr lang="en-US" dirty="0" smtClean="0"/>
              <a:t>Food placed out for consumption should be consumed within an hour.</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85000" lnSpcReduction="20000"/>
          </a:bodyPr>
          <a:lstStyle/>
          <a:p>
            <a:r>
              <a:rPr lang="en-US" u="sng" dirty="0"/>
              <a:t>Breastfeeding</a:t>
            </a:r>
            <a:r>
              <a:rPr lang="en-US" dirty="0"/>
              <a:t> is another simple and effective way to help prevent gastroenteritis in infants. </a:t>
            </a:r>
            <a:endParaRPr lang="en-US" dirty="0" smtClean="0"/>
          </a:p>
          <a:p>
            <a:r>
              <a:rPr lang="en-US" dirty="0" smtClean="0"/>
              <a:t>Breastfed </a:t>
            </a:r>
            <a:r>
              <a:rPr lang="en-US" dirty="0"/>
              <a:t>infants have significantly lower rates of gastroenteritis compared to formula-fed infants. </a:t>
            </a:r>
            <a:endParaRPr lang="en-US" dirty="0" smtClean="0"/>
          </a:p>
          <a:p>
            <a:r>
              <a:rPr lang="en-US" dirty="0" smtClean="0"/>
              <a:t>For </a:t>
            </a:r>
            <a:r>
              <a:rPr lang="en-US" dirty="0"/>
              <a:t>infants who are bottle-fed, caregivers should wash their hands thoroughly with soap and water before preparing bottles. </a:t>
            </a:r>
            <a:endParaRPr lang="en-US" dirty="0" smtClean="0"/>
          </a:p>
          <a:p>
            <a:r>
              <a:rPr lang="en-US" dirty="0" smtClean="0"/>
              <a:t>Caregivers </a:t>
            </a:r>
            <a:r>
              <a:rPr lang="en-US" dirty="0"/>
              <a:t>should also wash their hands thoroughly after changing diapers. </a:t>
            </a:r>
            <a:endParaRPr lang="en-US" dirty="0" smtClean="0"/>
          </a:p>
          <a:p>
            <a:r>
              <a:rPr lang="en-US" dirty="0" smtClean="0"/>
              <a:t>Diaper-changing </a:t>
            </a:r>
            <a:r>
              <a:rPr lang="en-US" dirty="0"/>
              <a:t>areas should be regularly disinfected with a freshly prepared solution of household bleach (¼ cup bleach diluted in 1 gallon of water</a:t>
            </a:r>
            <a:r>
              <a:rPr lang="en-US" dirty="0" smtClean="0"/>
              <a:t>).</a:t>
            </a:r>
          </a:p>
          <a:p>
            <a:r>
              <a:rPr lang="en-US" dirty="0" smtClean="0"/>
              <a:t> </a:t>
            </a:r>
            <a:r>
              <a:rPr lang="en-US" dirty="0"/>
              <a:t>Children with diarrhea should not return to child care centers until their symptoms are gone. </a:t>
            </a:r>
            <a:endParaRPr lang="en-US" dirty="0" smtClean="0"/>
          </a:p>
          <a:p>
            <a:r>
              <a:rPr lang="en-US" dirty="0" smtClean="0"/>
              <a:t>Children </a:t>
            </a:r>
            <a:r>
              <a:rPr lang="en-US" dirty="0"/>
              <a:t>infected with </a:t>
            </a:r>
            <a:r>
              <a:rPr lang="en-US" i="1" dirty="0" err="1"/>
              <a:t>Shigella</a:t>
            </a:r>
            <a:r>
              <a:rPr lang="en-US" dirty="0"/>
              <a:t> or </a:t>
            </a:r>
            <a:r>
              <a:rPr lang="en-US" i="1" dirty="0"/>
              <a:t>E. coli</a:t>
            </a:r>
            <a:r>
              <a:rPr lang="en-US" dirty="0"/>
              <a:t> that causes bloody diarrhea should also have two negative stool tests before they are allowed to return to the center.</a:t>
            </a:r>
          </a:p>
          <a:p>
            <a:endParaRPr lang="en-IN" dirty="0"/>
          </a:p>
        </p:txBody>
      </p:sp>
    </p:spTree>
    <p:extLst>
      <p:ext uri="{BB962C8B-B14F-4D97-AF65-F5344CB8AC3E}">
        <p14:creationId xmlns:p14="http://schemas.microsoft.com/office/powerpoint/2010/main" xmlns="" val="177318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endParaRPr lang="en-US" dirty="0" smtClean="0"/>
          </a:p>
          <a:p>
            <a:r>
              <a:rPr lang="en-US" dirty="0" smtClean="0"/>
              <a:t>Gastroenteritis, sometimes incorrectly called “stomach flu,” is the most common digestive disorder among children.</a:t>
            </a:r>
          </a:p>
          <a:p>
            <a:r>
              <a:rPr lang="en-US" dirty="0" smtClean="0"/>
              <a:t> Severe gastroenteritis causes </a:t>
            </a:r>
            <a:r>
              <a:rPr lang="en-US" u="sng" dirty="0" smtClean="0"/>
              <a:t>dehydration</a:t>
            </a:r>
            <a:r>
              <a:rPr lang="en-US" dirty="0" smtClean="0"/>
              <a:t> and an imbalance of blood chemicals (electrolytes) because of a loss of body fluids in the vomit and stool.</a:t>
            </a:r>
            <a:endParaRPr lang="en-US" dirty="0"/>
          </a:p>
        </p:txBody>
      </p:sp>
    </p:spTree>
    <p:extLst>
      <p:ext uri="{BB962C8B-B14F-4D97-AF65-F5344CB8AC3E}">
        <p14:creationId xmlns:p14="http://schemas.microsoft.com/office/powerpoint/2010/main" xmlns="" val="83027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fontScale="92500" lnSpcReduction="20000"/>
          </a:bodyPr>
          <a:lstStyle/>
          <a:p>
            <a:r>
              <a:rPr lang="en-US" dirty="0" smtClean="0"/>
              <a:t>Parents can help prevent dehydration by encouraging their child to drink fluids even if just in small, frequent amounts.</a:t>
            </a:r>
          </a:p>
          <a:p>
            <a:r>
              <a:rPr lang="en-US" dirty="0" smtClean="0"/>
              <a:t>Infants and children with a weakened immune system should not touch reptiles, birds, or amphibians because these animals typically carry </a:t>
            </a:r>
            <a:r>
              <a:rPr lang="en-US" i="1" dirty="0" smtClean="0"/>
              <a:t>Salmonella</a:t>
            </a:r>
            <a:r>
              <a:rPr lang="en-US" dirty="0" smtClean="0"/>
              <a:t> bacteria, and infection is more severe in these children.</a:t>
            </a:r>
          </a:p>
          <a:p>
            <a:r>
              <a:rPr lang="en-US" dirty="0" smtClean="0"/>
              <a:t>Parents can prevent recreational water illnesses by not allowing their children to swim in public water if they have diarrhea. </a:t>
            </a:r>
          </a:p>
          <a:p>
            <a:r>
              <a:rPr lang="en-US" dirty="0" smtClean="0"/>
              <a:t>Children who wear diapers should be checked frequently for stool and changed in an area that is not near the water. </a:t>
            </a:r>
          </a:p>
          <a:p>
            <a:r>
              <a:rPr lang="en-US" dirty="0" smtClean="0"/>
              <a:t>Parents should teach their children to avoid swallowing water when they swim.</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lnSpcReduction="10000"/>
          </a:bodyPr>
          <a:lstStyle/>
          <a:p>
            <a:pPr>
              <a:buNone/>
            </a:pPr>
            <a:r>
              <a:rPr lang="en-US" b="1" dirty="0"/>
              <a:t>Complications of gastroenteritis</a:t>
            </a:r>
          </a:p>
          <a:p>
            <a:pPr marL="0" indent="0">
              <a:buNone/>
            </a:pPr>
            <a:r>
              <a:rPr lang="en-US" dirty="0"/>
              <a:t>The most common complication of severe gastroenteritis is </a:t>
            </a:r>
            <a:endParaRPr lang="en-US" dirty="0" smtClean="0"/>
          </a:p>
          <a:p>
            <a:r>
              <a:rPr lang="en-US" u="sng" dirty="0" smtClean="0"/>
              <a:t>Dehydration</a:t>
            </a:r>
            <a:r>
              <a:rPr lang="en-US" dirty="0"/>
              <a:t> (too little fluid in the body), which occurs when a lot of fluid is lost in vomit and stool. </a:t>
            </a:r>
            <a:endParaRPr lang="en-US" dirty="0" smtClean="0"/>
          </a:p>
          <a:p>
            <a:r>
              <a:rPr lang="en-US" dirty="0" smtClean="0"/>
              <a:t>Children </a:t>
            </a:r>
            <a:r>
              <a:rPr lang="en-US" dirty="0"/>
              <a:t>who are slightly dehydrated are thirsty, but seriously dehydrated children become listless, irritable, or sluggish (lethargic).</a:t>
            </a:r>
          </a:p>
          <a:p>
            <a:r>
              <a:rPr lang="en-US" dirty="0"/>
              <a:t>Infants are much more likely than older children to become dehydrated and develop serious side effects. Infants who are dehydrated need medical care right away.</a:t>
            </a:r>
          </a:p>
          <a:p>
            <a:endParaRPr lang="en-IN" dirty="0"/>
          </a:p>
        </p:txBody>
      </p:sp>
    </p:spTree>
    <p:extLst>
      <p:ext uri="{BB962C8B-B14F-4D97-AF65-F5344CB8AC3E}">
        <p14:creationId xmlns:p14="http://schemas.microsoft.com/office/powerpoint/2010/main" xmlns="" val="2008192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cute gastroenteritis in children - ppt video online download"/>
          <p:cNvPicPr>
            <a:picLocks noChangeAspect="1" noChangeArrowheads="1"/>
          </p:cNvPicPr>
          <p:nvPr/>
        </p:nvPicPr>
        <p:blipFill rotWithShape="1">
          <a:blip r:embed="rId2"/>
          <a:srcRect t="35211"/>
          <a:stretch/>
        </p:blipFill>
        <p:spPr bwMode="auto">
          <a:xfrm>
            <a:off x="155575" y="838200"/>
            <a:ext cx="8455025" cy="4800600"/>
          </a:xfrm>
          <a:prstGeom prst="rect">
            <a:avLst/>
          </a:prstGeom>
          <a:noFill/>
        </p:spPr>
      </p:pic>
    </p:spTree>
    <p:extLst>
      <p:ext uri="{BB962C8B-B14F-4D97-AF65-F5344CB8AC3E}">
        <p14:creationId xmlns:p14="http://schemas.microsoft.com/office/powerpoint/2010/main" xmlns="" val="2508345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n by Cynthia Rutledge on Nursing/medical | Pediatric nursing study,  Pediatric nursing, Pediatric nurse practitioner"/>
          <p:cNvPicPr>
            <a:picLocks noChangeAspect="1" noChangeArrowheads="1"/>
          </p:cNvPicPr>
          <p:nvPr/>
        </p:nvPicPr>
        <p:blipFill>
          <a:blip r:embed="rId2"/>
          <a:srcRect/>
          <a:stretch>
            <a:fillRect/>
          </a:stretch>
        </p:blipFill>
        <p:spPr bwMode="auto">
          <a:xfrm>
            <a:off x="228600" y="228600"/>
            <a:ext cx="8686800" cy="6629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tandardization of Classification and Management of Pediatric Patients with  Acute Gastroenteritis and Volume Depletion | American Academy of Pediatrics"/>
          <p:cNvPicPr>
            <a:picLocks noChangeAspect="1" noChangeArrowheads="1"/>
          </p:cNvPicPr>
          <p:nvPr/>
        </p:nvPicPr>
        <p:blipFill>
          <a:blip r:embed="rId2"/>
          <a:srcRect/>
          <a:stretch>
            <a:fillRect/>
          </a:stretch>
        </p:blipFill>
        <p:spPr bwMode="auto">
          <a:xfrm>
            <a:off x="155575" y="0"/>
            <a:ext cx="8455025" cy="6629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a:buNone/>
            </a:pPr>
            <a:r>
              <a:rPr lang="en-US" b="1" dirty="0" smtClean="0"/>
              <a:t>Treatment of Gastroenteritis</a:t>
            </a:r>
          </a:p>
          <a:p>
            <a:r>
              <a:rPr lang="en-US" dirty="0" smtClean="0"/>
              <a:t>Fluids and rehydration solutions</a:t>
            </a:r>
          </a:p>
          <a:p>
            <a:r>
              <a:rPr lang="en-US" dirty="0" smtClean="0"/>
              <a:t>Rarely antibiotics for certain infections</a:t>
            </a:r>
          </a:p>
          <a:p>
            <a:r>
              <a:rPr lang="en-US" dirty="0" smtClean="0"/>
              <a:t>Rarely drugs to limit vomiting or diarrhea</a:t>
            </a:r>
          </a:p>
          <a:p>
            <a:r>
              <a:rPr lang="en-US" dirty="0" smtClean="0"/>
              <a:t>Usually the only treatment needed for gastroenteritis is getting bed rest and drinking an adequate amount of fluids.</a:t>
            </a:r>
          </a:p>
          <a:p>
            <a:r>
              <a:rPr lang="en-US" dirty="0" smtClean="0"/>
              <a:t>Once a child has gastroenteritis, parents should monitor their child’s hydration status. </a:t>
            </a:r>
          </a:p>
          <a:p>
            <a:r>
              <a:rPr lang="en-US" dirty="0" smtClean="0"/>
              <a:t>Drugs that stop diarrhea or antibiotics might be given but only in certain specific situations under the guidance of a doctor.</a:t>
            </a:r>
          </a:p>
          <a:p>
            <a:pPr>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248400"/>
          </a:xfrm>
        </p:spPr>
        <p:txBody>
          <a:bodyPr>
            <a:normAutofit fontScale="77500" lnSpcReduction="20000"/>
          </a:bodyPr>
          <a:lstStyle/>
          <a:p>
            <a:pPr>
              <a:buNone/>
            </a:pPr>
            <a:r>
              <a:rPr lang="en-US" dirty="0" smtClean="0"/>
              <a:t>Rehydration</a:t>
            </a:r>
          </a:p>
          <a:p>
            <a:r>
              <a:rPr lang="en-US" dirty="0" smtClean="0"/>
              <a:t>Children should be encouraged to drink fluids even if just in small, frequent amounts. </a:t>
            </a:r>
          </a:p>
          <a:p>
            <a:r>
              <a:rPr lang="en-US" dirty="0" smtClean="0"/>
              <a:t>Infants should continue to breastfeed or drink formula in addition to an oral electrolyte solution (</a:t>
            </a:r>
            <a:r>
              <a:rPr lang="en-US" u="sng" dirty="0" smtClean="0"/>
              <a:t>oral rehydration solution</a:t>
            </a:r>
            <a:r>
              <a:rPr lang="en-US" dirty="0" smtClean="0"/>
              <a:t> —available as powders and liquids in pharmacies and some grocery stores). </a:t>
            </a:r>
          </a:p>
          <a:p>
            <a:r>
              <a:rPr lang="en-US" dirty="0" smtClean="0"/>
              <a:t>Juice, soda, carbonated beverages, teas, sports drinks, and beverages containing caffeine should not be given to infants and young children. These drinks may contain too much sugar, which can worsen diarrhea, and contain too few salts (electrolytes), which are needed to replace those the body has lost.</a:t>
            </a:r>
          </a:p>
          <a:p>
            <a:r>
              <a:rPr lang="en-US" dirty="0" smtClean="0"/>
              <a:t> For adolescents, sports drinks are preferable to juice and soda because of their lower sugar content, but they still have lower amounts of electrolytes than oral electrolyte solutions. </a:t>
            </a:r>
          </a:p>
          <a:p>
            <a:r>
              <a:rPr lang="en-US" dirty="0" smtClean="0"/>
              <a:t>Plain water is not ideal for treating dehydration in children of any age because there are no salts in plain water.</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705600"/>
          </a:xfrm>
        </p:spPr>
        <p:txBody>
          <a:bodyPr>
            <a:normAutofit fontScale="77500" lnSpcReduction="20000"/>
          </a:bodyPr>
          <a:lstStyle/>
          <a:p>
            <a:r>
              <a:rPr lang="en-US" b="1" dirty="0" smtClean="0"/>
              <a:t>Children who are vomiting</a:t>
            </a:r>
            <a:r>
              <a:rPr lang="en-US" dirty="0" smtClean="0"/>
              <a:t> should be given frequent small amounts of fluid to help prevent dehydration. </a:t>
            </a:r>
          </a:p>
          <a:p>
            <a:r>
              <a:rPr lang="en-US" dirty="0" smtClean="0"/>
              <a:t>Parents should offer the child a few sips of a liquid. </a:t>
            </a:r>
          </a:p>
          <a:p>
            <a:r>
              <a:rPr lang="en-US" dirty="0" smtClean="0"/>
              <a:t>If the liquid is not vomited, the sips are repeated every 10 or 15 minutes, increasing the amount given to an ounce or two after an hour or so and increased as tolerated. </a:t>
            </a:r>
          </a:p>
          <a:p>
            <a:r>
              <a:rPr lang="en-US" dirty="0" smtClean="0"/>
              <a:t>These larger amounts can be given less often, about every hour. Liquids are absorbed very quickly, so if the child vomits more than 10 minutes after drinking, most of the liquid has been absorbed and the liquids should be continued. </a:t>
            </a:r>
          </a:p>
          <a:p>
            <a:r>
              <a:rPr lang="en-US" dirty="0" smtClean="0"/>
              <a:t>The amount of liquid to give a child within a 24-hour period depends on the child’s age and weight but generally should be about 1½ to 2½ ounces of liquid for each pound the child weighs. </a:t>
            </a:r>
          </a:p>
          <a:p>
            <a:r>
              <a:rPr lang="en-US" dirty="0" smtClean="0"/>
              <a:t>If the child’s vomiting or diarrhea lessens, parents may try feeding a more normal diet the next day. </a:t>
            </a:r>
          </a:p>
          <a:p>
            <a:r>
              <a:rPr lang="en-US" dirty="0" smtClean="0"/>
              <a:t>Electrolyte solutions should not be continued alone for longer than 24 hours because of potential problems associated with inadequate nutritional intake.</a:t>
            </a:r>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r>
              <a:rPr lang="en-US" b="1" dirty="0" smtClean="0"/>
              <a:t>Children who have diarrhea but little vomiting</a:t>
            </a:r>
            <a:r>
              <a:rPr lang="en-US" dirty="0" smtClean="0"/>
              <a:t> should get extra fluid to make up for the fluid lost in the diarrhea. </a:t>
            </a:r>
          </a:p>
          <a:p>
            <a:r>
              <a:rPr lang="en-US" dirty="0" smtClean="0"/>
              <a:t>But, unlike children with vomiting, they may be given larger amounts of fluid at a time and they are fed their normal diet. </a:t>
            </a:r>
          </a:p>
          <a:p>
            <a:r>
              <a:rPr lang="en-US" dirty="0" smtClean="0"/>
              <a:t>However, if the child has significant diarrhea, consumption of dairy products (which contain lactose) should probably be reduced. Severe gastroenteritis may decrease the child’s ability to absorb lactose, resulting in even more diarrhea.</a:t>
            </a:r>
          </a:p>
          <a:p>
            <a:r>
              <a:rPr lang="en-US" dirty="0" smtClean="0"/>
              <a:t>Children who cannot keep down even sips of liquid or who have signs of severe dehydration (such as lethargy, dry mouth, lack of tears, and no urine for 6 hours or more) are in danger and should see a doctor immediately. </a:t>
            </a:r>
          </a:p>
          <a:p>
            <a:r>
              <a:rPr lang="en-US" dirty="0" smtClean="0"/>
              <a:t>Children who do not have these signs should see a doctor if symptoms last more than 1 or 2 days. If the dehydration is severe, the doctor may give the child fluids by vein (intravenously).</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pPr marL="0" indent="0">
              <a:buNone/>
            </a:pPr>
            <a:r>
              <a:rPr lang="en-US" b="1" dirty="0" smtClean="0"/>
              <a:t>Drugs</a:t>
            </a:r>
          </a:p>
          <a:p>
            <a:r>
              <a:rPr lang="en-US" dirty="0" err="1" smtClean="0"/>
              <a:t>Antidiarrheal</a:t>
            </a:r>
            <a:r>
              <a:rPr lang="en-US" dirty="0" smtClean="0"/>
              <a:t> drugs such as </a:t>
            </a:r>
            <a:r>
              <a:rPr lang="en-US" dirty="0" err="1" smtClean="0"/>
              <a:t>loperamide</a:t>
            </a:r>
            <a:r>
              <a:rPr lang="en-US" dirty="0" smtClean="0"/>
              <a:t> are not usually recommended for children under 2 years of age unless they are prescribed by a doctor because there is little evidence they are beneficial and they may cause complications.</a:t>
            </a:r>
          </a:p>
          <a:p>
            <a:r>
              <a:rPr lang="en-US" dirty="0" smtClean="0"/>
              <a:t>For children who have severe vomiting, doctors may give certain drugs that relieve vomiting (such as </a:t>
            </a:r>
            <a:r>
              <a:rPr lang="en-US" dirty="0" err="1" smtClean="0"/>
              <a:t>ondansetron</a:t>
            </a:r>
            <a:r>
              <a:rPr lang="en-US" dirty="0" smtClean="0"/>
              <a:t>) by mouth or intravenously.</a:t>
            </a:r>
          </a:p>
          <a:p>
            <a:r>
              <a:rPr lang="en-US" dirty="0" smtClean="0"/>
              <a:t>Antibiotics are of no value when a viral infection is the cause of gastroenteritis.</a:t>
            </a:r>
          </a:p>
          <a:p>
            <a:r>
              <a:rPr lang="en-US" dirty="0" smtClean="0"/>
              <a:t> Doctors give antibiotics only when gastroenteritis has been caused by specific bacteria (such as </a:t>
            </a:r>
            <a:r>
              <a:rPr lang="en-US" i="1" dirty="0" err="1" smtClean="0"/>
              <a:t>Shigella</a:t>
            </a:r>
            <a:r>
              <a:rPr lang="en-US" dirty="0" smtClean="0"/>
              <a:t>) that are known to respond to antibiotics.</a:t>
            </a:r>
          </a:p>
          <a:p>
            <a:r>
              <a:rPr lang="en-US" dirty="0" smtClean="0"/>
              <a:t>Certain drugs (such as </a:t>
            </a:r>
            <a:r>
              <a:rPr lang="en-US" dirty="0" err="1" smtClean="0"/>
              <a:t>metronidazole</a:t>
            </a:r>
            <a:r>
              <a:rPr lang="en-US" dirty="0" smtClean="0"/>
              <a:t> and </a:t>
            </a:r>
            <a:r>
              <a:rPr lang="en-US" dirty="0" err="1" smtClean="0"/>
              <a:t>nitazoxanide</a:t>
            </a:r>
            <a:r>
              <a:rPr lang="en-US" dirty="0" smtClean="0"/>
              <a:t>) may be given for a parasitic infection.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r>
              <a:rPr lang="en-US" dirty="0" smtClean="0"/>
              <a:t>Gastroenteritis is usually caused by a viral, bacterial, or parasitic infection.</a:t>
            </a:r>
          </a:p>
          <a:p>
            <a:r>
              <a:rPr lang="en-US" dirty="0" smtClean="0"/>
              <a:t>The infection causes a combination of vomiting, diarrhea, abdominal cramps, fever, and poor appetite, which can lead to dehydration.</a:t>
            </a:r>
          </a:p>
          <a:p>
            <a:r>
              <a:rPr lang="en-US" dirty="0" smtClean="0"/>
              <a:t>The child’s symptoms and history of exposure help to confirm the diagnosis.</a:t>
            </a:r>
          </a:p>
          <a:p>
            <a:r>
              <a:rPr lang="en-US" dirty="0" smtClean="0"/>
              <a:t>Gastroenteritis is best prevented by encouraging children and their caretakers to wash their hands and teaching them to avoid improperly stored foods and contaminated water.</a:t>
            </a:r>
          </a:p>
          <a:p>
            <a:r>
              <a:rPr lang="en-US" dirty="0" smtClean="0"/>
              <a:t>Fluids and rehydrating solutions are given, but sometimes children need to see a doctor, and even to be hospitalized.</a:t>
            </a:r>
          </a:p>
          <a:p>
            <a:pPr>
              <a:buNone/>
            </a:pPr>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763000" cy="6477000"/>
          </a:xfrm>
        </p:spPr>
        <p:txBody>
          <a:bodyPr>
            <a:normAutofit fontScale="92500"/>
          </a:bodyPr>
          <a:lstStyle/>
          <a:p>
            <a:pPr>
              <a:buNone/>
            </a:pPr>
            <a:r>
              <a:rPr lang="en-US" b="1" dirty="0" err="1" smtClean="0"/>
              <a:t>Probiotics</a:t>
            </a:r>
            <a:endParaRPr lang="en-US" b="1" dirty="0" smtClean="0"/>
          </a:p>
          <a:p>
            <a:r>
              <a:rPr lang="en-US" dirty="0" smtClean="0"/>
              <a:t>Probiotics are organisms such as bacteria that are naturally found in the body and promote the growth of good bacteria. </a:t>
            </a:r>
          </a:p>
          <a:p>
            <a:r>
              <a:rPr lang="en-US" dirty="0" smtClean="0"/>
              <a:t>Probiotics are also in foods and can be taken as supplements. </a:t>
            </a:r>
          </a:p>
          <a:p>
            <a:r>
              <a:rPr lang="en-US" dirty="0" smtClean="0"/>
              <a:t>Probiotics, such as lactobacillus (typically present in yogurt), may slightly shorten the duration of diarrhea (perhaps by a day) if people begin taking them soon after the illness starts. </a:t>
            </a:r>
          </a:p>
          <a:p>
            <a:r>
              <a:rPr lang="en-US" dirty="0" smtClean="0"/>
              <a:t>However, probiotics probably do not prevent more serious consequences of gastroenteritis, such as the need for intravenous fluids or for hospitalization</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20000"/>
          </a:bodyPr>
          <a:lstStyle/>
          <a:p>
            <a:pPr marL="0" indent="0">
              <a:buNone/>
            </a:pPr>
            <a:r>
              <a:rPr lang="en-IN" b="1" dirty="0" smtClean="0"/>
              <a:t>PREBIOTICS</a:t>
            </a:r>
            <a:endParaRPr lang="en-IN" dirty="0"/>
          </a:p>
          <a:p>
            <a:r>
              <a:rPr lang="en-IN" dirty="0" smtClean="0"/>
              <a:t>Prebiotics </a:t>
            </a:r>
            <a:r>
              <a:rPr lang="en-IN" dirty="0"/>
              <a:t>are special plant </a:t>
            </a:r>
            <a:r>
              <a:rPr lang="en-IN" dirty="0" err="1"/>
              <a:t>fibers</a:t>
            </a:r>
            <a:r>
              <a:rPr lang="en-IN" dirty="0"/>
              <a:t> that help healthy bacteria grow </a:t>
            </a:r>
            <a:r>
              <a:rPr lang="en-IN" dirty="0" smtClean="0"/>
              <a:t>in gut</a:t>
            </a:r>
            <a:r>
              <a:rPr lang="en-IN" dirty="0"/>
              <a:t>. This makes </a:t>
            </a:r>
            <a:r>
              <a:rPr lang="en-IN" dirty="0" smtClean="0"/>
              <a:t>digestive </a:t>
            </a:r>
            <a:r>
              <a:rPr lang="en-IN" dirty="0"/>
              <a:t>system work better</a:t>
            </a:r>
            <a:r>
              <a:rPr lang="en-IN" dirty="0" smtClean="0"/>
              <a:t>.</a:t>
            </a:r>
          </a:p>
          <a:p>
            <a:r>
              <a:rPr lang="en-IN" dirty="0"/>
              <a:t>prebiotics in many fruits, vegetables, and whole </a:t>
            </a:r>
            <a:r>
              <a:rPr lang="en-IN" dirty="0" smtClean="0"/>
              <a:t>grains</a:t>
            </a:r>
          </a:p>
          <a:p>
            <a:pPr marL="0" indent="0">
              <a:buNone/>
            </a:pPr>
            <a:r>
              <a:rPr lang="en-IN" dirty="0" smtClean="0"/>
              <a:t>Benefits:</a:t>
            </a:r>
          </a:p>
          <a:p>
            <a:r>
              <a:rPr lang="en-IN" dirty="0"/>
              <a:t>absorb calcium</a:t>
            </a:r>
          </a:p>
          <a:p>
            <a:r>
              <a:rPr lang="en-IN" dirty="0"/>
              <a:t>Change the rate at which foods cause spikes in blood </a:t>
            </a:r>
            <a:r>
              <a:rPr lang="en-IN" dirty="0" smtClean="0"/>
              <a:t>sugar</a:t>
            </a:r>
            <a:endParaRPr lang="en-IN" dirty="0"/>
          </a:p>
          <a:p>
            <a:r>
              <a:rPr lang="en-IN" dirty="0"/>
              <a:t>Ferment foods faster, so they spend less time </a:t>
            </a:r>
            <a:r>
              <a:rPr lang="en-IN" dirty="0" smtClean="0"/>
              <a:t>in </a:t>
            </a:r>
            <a:r>
              <a:rPr lang="en-IN" dirty="0"/>
              <a:t>digestive system. That helps </a:t>
            </a:r>
            <a:r>
              <a:rPr lang="en-IN" dirty="0" smtClean="0"/>
              <a:t>you not </a:t>
            </a:r>
            <a:r>
              <a:rPr lang="en-IN" dirty="0"/>
              <a:t>get constipated.</a:t>
            </a:r>
          </a:p>
          <a:p>
            <a:r>
              <a:rPr lang="en-IN" dirty="0"/>
              <a:t>Keep the cells that </a:t>
            </a:r>
            <a:r>
              <a:rPr lang="en-IN" dirty="0" smtClean="0"/>
              <a:t>line our </a:t>
            </a:r>
            <a:r>
              <a:rPr lang="en-IN" dirty="0"/>
              <a:t>gut healthy</a:t>
            </a:r>
          </a:p>
          <a:p>
            <a:pPr marL="0" indent="0">
              <a:buNone/>
            </a:pPr>
            <a:endParaRPr lang="en-IN" dirty="0"/>
          </a:p>
        </p:txBody>
      </p:sp>
    </p:spTree>
    <p:extLst>
      <p:ext uri="{BB962C8B-B14F-4D97-AF65-F5344CB8AC3E}">
        <p14:creationId xmlns:p14="http://schemas.microsoft.com/office/powerpoint/2010/main" xmlns="" val="2971837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algorithm for managements of chronic diarrhea. ORS: oral... | Download  Scientific Diagr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575" y="228600"/>
            <a:ext cx="8378825" cy="601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6955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algorithm for managements of chronic diarrhea. | Download Scientific  Diagr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574" y="381000"/>
            <a:ext cx="8302625" cy="541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9010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iarrhea in children"/>
          <p:cNvPicPr>
            <a:picLocks noChangeAspect="1" noChangeArrowheads="1"/>
          </p:cNvPicPr>
          <p:nvPr/>
        </p:nvPicPr>
        <p:blipFill>
          <a:blip r:embed="rId2"/>
          <a:srcRect/>
          <a:stretch>
            <a:fillRect/>
          </a:stretch>
        </p:blipFill>
        <p:spPr bwMode="auto">
          <a:xfrm>
            <a:off x="609600" y="381000"/>
            <a:ext cx="8382000" cy="5943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iarrhea in children"/>
          <p:cNvPicPr>
            <a:picLocks noChangeAspect="1" noChangeArrowheads="1"/>
          </p:cNvPicPr>
          <p:nvPr/>
        </p:nvPicPr>
        <p:blipFill>
          <a:blip r:embed="rId2"/>
          <a:srcRect/>
          <a:stretch>
            <a:fillRect/>
          </a:stretch>
        </p:blipFill>
        <p:spPr bwMode="auto">
          <a:xfrm>
            <a:off x="0" y="0"/>
            <a:ext cx="9144000" cy="6629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cute Gastroenteritis - ppt downloa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152400"/>
            <a:ext cx="9220200" cy="670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3003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endParaRPr lang="en-IN" dirty="0" smtClean="0"/>
          </a:p>
          <a:p>
            <a:endParaRPr lang="en-IN" dirty="0"/>
          </a:p>
        </p:txBody>
      </p:sp>
      <p:pic>
        <p:nvPicPr>
          <p:cNvPr id="7170" name="Picture 2" descr="What Is The Word Diarrhoea Mean"/>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341" t="11475"/>
          <a:stretch/>
        </p:blipFill>
        <p:spPr bwMode="auto">
          <a:xfrm>
            <a:off x="304801" y="152401"/>
            <a:ext cx="8610599"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8733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endParaRPr lang="en-US" sz="4400" b="1" dirty="0" smtClean="0"/>
          </a:p>
          <a:p>
            <a:pPr>
              <a:buNone/>
            </a:pPr>
            <a:endParaRPr lang="en-US" sz="4400" b="1" dirty="0" smtClean="0"/>
          </a:p>
          <a:p>
            <a:pPr>
              <a:buNone/>
            </a:pPr>
            <a:r>
              <a:rPr lang="en-US" sz="4400" b="1" dirty="0" smtClean="0"/>
              <a:t>                        </a:t>
            </a:r>
          </a:p>
          <a:p>
            <a:pPr>
              <a:buNone/>
            </a:pPr>
            <a:r>
              <a:rPr lang="en-US" sz="4400" b="1" dirty="0" smtClean="0"/>
              <a:t>                      Thank you</a:t>
            </a:r>
            <a:endParaRPr lang="en-US" sz="4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248400"/>
          </a:xfrm>
        </p:spPr>
        <p:txBody>
          <a:bodyPr>
            <a:normAutofit fontScale="92500" lnSpcReduction="20000"/>
          </a:bodyPr>
          <a:lstStyle/>
          <a:p>
            <a:pPr>
              <a:buNone/>
            </a:pPr>
            <a:r>
              <a:rPr lang="en-US" dirty="0" smtClean="0"/>
              <a:t>EPIDEMIOLOGY</a:t>
            </a:r>
          </a:p>
          <a:p>
            <a:endParaRPr lang="en-US" dirty="0" smtClean="0"/>
          </a:p>
          <a:p>
            <a:r>
              <a:rPr lang="en-US" dirty="0" smtClean="0"/>
              <a:t>About 3 to 5 billion episodes occur worldwide each year, most commonly in developing countries among children under 5 years of age. </a:t>
            </a:r>
          </a:p>
          <a:p>
            <a:r>
              <a:rPr lang="en-US" dirty="0" smtClean="0"/>
              <a:t>In developing countries where children are more vulnerable and care is often not easy to access, about 1.5 to 2.5 million children die each year from diarrhea and dehydration caused by gastroenteritis. </a:t>
            </a:r>
          </a:p>
          <a:p>
            <a:r>
              <a:rPr lang="en-US" dirty="0" smtClean="0"/>
              <a:t>In developed countries where children are well nourished and have access to excellent medical care (most importantly, hydrating fluids given by vein [intravenously] when needed), the consequences are not as severe. </a:t>
            </a:r>
          </a:p>
          <a:p>
            <a:r>
              <a:rPr lang="en-US" dirty="0" smtClean="0"/>
              <a:t>However, acute gastroenteritis is still a frequent problem in the United States. </a:t>
            </a:r>
          </a:p>
          <a:p>
            <a:r>
              <a:rPr lang="en-US" dirty="0" smtClean="0"/>
              <a:t>Each year, gastroenteritis is responsible for about 1.5 million doctor visits, 200,000 hospital admissions, and 100 to 300 deaths.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b="1" dirty="0" smtClean="0"/>
              <a:t>Causes of Gastroenteritis</a:t>
            </a:r>
          </a:p>
          <a:p>
            <a:pPr marL="0" indent="0">
              <a:buNone/>
            </a:pPr>
            <a:r>
              <a:rPr lang="en-US" dirty="0" smtClean="0"/>
              <a:t>Most gastroenteritis is caused by</a:t>
            </a:r>
          </a:p>
          <a:p>
            <a:r>
              <a:rPr lang="en-US" dirty="0" smtClean="0"/>
              <a:t>Viruses (most common cause)</a:t>
            </a:r>
          </a:p>
          <a:p>
            <a:r>
              <a:rPr lang="en-US" dirty="0" smtClean="0"/>
              <a:t>Bacteria</a:t>
            </a:r>
          </a:p>
          <a:p>
            <a:r>
              <a:rPr lang="en-US" dirty="0" smtClean="0"/>
              <a:t>Parasites</a:t>
            </a:r>
          </a:p>
          <a:p>
            <a:pPr marL="0" indent="0">
              <a:buNone/>
            </a:pPr>
            <a:r>
              <a:rPr lang="en-US" dirty="0" smtClean="0"/>
              <a:t>Rarer causes of gastroenteritis include</a:t>
            </a:r>
          </a:p>
          <a:p>
            <a:r>
              <a:rPr lang="en-US" dirty="0" smtClean="0"/>
              <a:t>Chemical toxins</a:t>
            </a:r>
          </a:p>
          <a:p>
            <a:r>
              <a:rPr lang="en-US" dirty="0" smtClean="0"/>
              <a:t>Drugs</a:t>
            </a:r>
          </a:p>
          <a:p>
            <a:r>
              <a:rPr lang="en-US" dirty="0" smtClean="0"/>
              <a:t>Rarely, gastroenteritis is the result of an allergic condition (eosinophilic gastroenteritis) or a </a:t>
            </a:r>
            <a:r>
              <a:rPr lang="en-US" u="sng" dirty="0" smtClean="0"/>
              <a:t>food allergy</a:t>
            </a:r>
            <a:r>
              <a:rPr lang="en-US" dirty="0" smtClean="0"/>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477000"/>
          </a:xfrm>
        </p:spPr>
        <p:txBody>
          <a:bodyPr>
            <a:normAutofit lnSpcReduction="10000"/>
          </a:bodyPr>
          <a:lstStyle/>
          <a:p>
            <a:pPr>
              <a:buNone/>
            </a:pPr>
            <a:r>
              <a:rPr lang="en-US" dirty="0" smtClean="0"/>
              <a:t>Viruses</a:t>
            </a:r>
          </a:p>
          <a:p>
            <a:pPr marL="0" indent="0">
              <a:buNone/>
            </a:pPr>
            <a:r>
              <a:rPr lang="en-US" dirty="0" smtClean="0"/>
              <a:t>Viruses are the most common cause of gastroenteritis in the United States. </a:t>
            </a:r>
          </a:p>
          <a:p>
            <a:pPr marL="0" indent="0">
              <a:buNone/>
            </a:pPr>
            <a:r>
              <a:rPr lang="en-US" dirty="0" smtClean="0"/>
              <a:t>The viruses that most commonly cause gastroenteritis are</a:t>
            </a:r>
          </a:p>
          <a:p>
            <a:r>
              <a:rPr lang="en-US" dirty="0" err="1" smtClean="0"/>
              <a:t>Norovirus</a:t>
            </a:r>
            <a:r>
              <a:rPr lang="en-US" dirty="0" smtClean="0"/>
              <a:t> (most common in the United States)</a:t>
            </a:r>
          </a:p>
          <a:p>
            <a:r>
              <a:rPr lang="en-US" dirty="0" smtClean="0"/>
              <a:t>Rotavirus (most common worldwide)</a:t>
            </a:r>
          </a:p>
          <a:p>
            <a:r>
              <a:rPr lang="en-US" dirty="0" err="1" smtClean="0"/>
              <a:t>Astrovirus</a:t>
            </a:r>
            <a:endParaRPr lang="en-US" dirty="0" smtClean="0"/>
          </a:p>
          <a:p>
            <a:r>
              <a:rPr lang="en-US" dirty="0" smtClean="0"/>
              <a:t>Adenovirus</a:t>
            </a:r>
          </a:p>
          <a:p>
            <a:pPr marL="0" indent="0">
              <a:buNone/>
            </a:pPr>
            <a:r>
              <a:rPr lang="en-US" dirty="0" smtClean="0"/>
              <a:t>Children usually contract viral gastroenteritis from other children who have had it or who have been exposed to it, such as those in child care centers, schools, and other crowded settings. </a:t>
            </a:r>
          </a:p>
          <a:p>
            <a:pPr marL="0" indent="0">
              <a:buNone/>
            </a:pPr>
            <a:r>
              <a:rPr lang="en-US" dirty="0" smtClean="0"/>
              <a:t>Viral gastroenteritis is very contagious and spreads particularly easily from child to child.</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458200" cy="6629400"/>
          </a:xfrm>
        </p:spPr>
        <p:txBody>
          <a:bodyPr>
            <a:normAutofit lnSpcReduction="10000"/>
          </a:bodyPr>
          <a:lstStyle/>
          <a:p>
            <a:r>
              <a:rPr lang="en-US" b="1" dirty="0" smtClean="0"/>
              <a:t>Fecal-oral transmission</a:t>
            </a:r>
            <a:r>
              <a:rPr lang="en-US" dirty="0" smtClean="0"/>
              <a:t> is the usual way that viral gastroenteritis spreads’</a:t>
            </a:r>
          </a:p>
          <a:p>
            <a:r>
              <a:rPr lang="en-US" dirty="0" smtClean="0"/>
              <a:t> Fecal-oral means that viruses in the diarrhea stool (feces) from an infected person are taken into the mouth of another person. </a:t>
            </a:r>
          </a:p>
          <a:p>
            <a:r>
              <a:rPr lang="en-US" dirty="0" smtClean="0"/>
              <a:t>Of course, people do not ingest stool directly. </a:t>
            </a:r>
          </a:p>
          <a:p>
            <a:r>
              <a:rPr lang="en-US" dirty="0" smtClean="0"/>
              <a:t>Instead, children with diarrhea and/or their caretakers may have some infected stool on their hands (particularly when they do not thoroughly wash their hands). </a:t>
            </a:r>
          </a:p>
          <a:p>
            <a:r>
              <a:rPr lang="en-US" dirty="0" smtClean="0"/>
              <a:t>Then any objects they touch (such as a diaper, a toy, or food) also become contaminated with infected stool. </a:t>
            </a:r>
          </a:p>
          <a:p>
            <a:r>
              <a:rPr lang="en-US" dirty="0" smtClean="0"/>
              <a:t>Other children who touch that object and then put their hands and fingers in and near their mouth may get infected by the virus.</a:t>
            </a:r>
          </a:p>
          <a:p>
            <a:r>
              <a:rPr lang="en-US" dirty="0" smtClean="0"/>
              <a:t> Viral gastroenteritis can also be spread by sneezing and spitting.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15400" cy="6781800"/>
          </a:xfrm>
        </p:spPr>
        <p:txBody>
          <a:bodyPr>
            <a:normAutofit fontScale="70000" lnSpcReduction="20000"/>
          </a:bodyPr>
          <a:lstStyle/>
          <a:p>
            <a:pPr marL="0" indent="0">
              <a:buNone/>
            </a:pPr>
            <a:endParaRPr lang="en-US" b="1" dirty="0" smtClean="0"/>
          </a:p>
          <a:p>
            <a:pPr marL="0" indent="0">
              <a:buNone/>
            </a:pPr>
            <a:r>
              <a:rPr lang="en-US" b="1" dirty="0" smtClean="0"/>
              <a:t>Norovirus</a:t>
            </a:r>
            <a:r>
              <a:rPr lang="en-US" dirty="0" smtClean="0"/>
              <a:t> has become the most common cause of gastroenteritis among young children in the United States since the introduction of rotavirus vaccines. </a:t>
            </a:r>
          </a:p>
          <a:p>
            <a:r>
              <a:rPr lang="en-US" dirty="0" smtClean="0"/>
              <a:t>Infections occur year-round, but 80% occur from November to April. </a:t>
            </a:r>
          </a:p>
          <a:p>
            <a:r>
              <a:rPr lang="en-US" dirty="0" smtClean="0"/>
              <a:t>Most people are infected after swallowing contaminated food or water. </a:t>
            </a:r>
          </a:p>
          <a:p>
            <a:r>
              <a:rPr lang="en-US" dirty="0" smtClean="0"/>
              <a:t>Because norovirus is highly contagious, infection can easily be spread from person to person.</a:t>
            </a:r>
          </a:p>
          <a:p>
            <a:pPr marL="0" indent="0">
              <a:buNone/>
            </a:pPr>
            <a:endParaRPr lang="en-US" dirty="0" smtClean="0"/>
          </a:p>
          <a:p>
            <a:pPr marL="0" indent="0">
              <a:buNone/>
            </a:pPr>
            <a:r>
              <a:rPr lang="en-US" b="1" u="sng" dirty="0" smtClean="0"/>
              <a:t>Rotavirus</a:t>
            </a:r>
            <a:r>
              <a:rPr lang="en-US" b="1" dirty="0" smtClean="0"/>
              <a:t> </a:t>
            </a:r>
            <a:r>
              <a:rPr lang="en-US" dirty="0" smtClean="0"/>
              <a:t>is the most common cause of severe, dehydrating diarrhea among infants and children worldwide. </a:t>
            </a:r>
          </a:p>
          <a:p>
            <a:pPr marL="0" indent="0">
              <a:buNone/>
            </a:pPr>
            <a:r>
              <a:rPr lang="en-US" dirty="0" smtClean="0"/>
              <a:t>The frequency has decreased since the introduction of </a:t>
            </a:r>
            <a:r>
              <a:rPr lang="en-US" u="sng" dirty="0" smtClean="0"/>
              <a:t>rotavirus vaccines</a:t>
            </a:r>
            <a:r>
              <a:rPr lang="en-US" dirty="0" smtClean="0"/>
              <a:t> . </a:t>
            </a:r>
          </a:p>
          <a:p>
            <a:pPr marL="0" indent="0">
              <a:buNone/>
            </a:pPr>
            <a:r>
              <a:rPr lang="en-US" dirty="0" smtClean="0"/>
              <a:t>It usually affects infants and toddlers. </a:t>
            </a:r>
          </a:p>
          <a:p>
            <a:pPr marL="0" indent="0">
              <a:buNone/>
            </a:pPr>
            <a:r>
              <a:rPr lang="en-US" dirty="0" smtClean="0"/>
              <a:t>Rotavirus is highly contagious. </a:t>
            </a:r>
          </a:p>
          <a:p>
            <a:pPr marL="0" indent="0">
              <a:buNone/>
            </a:pPr>
            <a:r>
              <a:rPr lang="en-US" dirty="0" smtClean="0"/>
              <a:t>Most infections are spread by fecal-oral transmission. </a:t>
            </a:r>
          </a:p>
          <a:p>
            <a:pPr marL="0" indent="0">
              <a:buNone/>
            </a:pPr>
            <a:r>
              <a:rPr lang="en-US" dirty="0" smtClean="0"/>
              <a:t>Infected infants may spread the infection to adults. </a:t>
            </a:r>
          </a:p>
          <a:p>
            <a:pPr marL="0" indent="0">
              <a:buNone/>
            </a:pPr>
            <a:r>
              <a:rPr lang="en-US" dirty="0" smtClean="0"/>
              <a:t>In temperate climates, rotavirus infections are most common in the winter months and are less common in the summer. </a:t>
            </a:r>
          </a:p>
          <a:p>
            <a:pPr marL="0" indent="0">
              <a:buNone/>
            </a:pPr>
            <a:r>
              <a:rPr lang="en-US" dirty="0" smtClean="0"/>
              <a:t>In tropical climates, they can occur year-round.</a:t>
            </a:r>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209</TotalTime>
  <Words>1071</Words>
  <Application>Microsoft Office PowerPoint</Application>
  <PresentationFormat>On-screen Show (4:3)</PresentationFormat>
  <Paragraphs>207</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Flow</vt:lpstr>
      <vt:lpstr>ACUTE GASTROENTERITIS IN CHILDREN                                      By                                                        Dr.Mahadevi A.L                                                          Assistant Professor                                                        Dept of Paediatrics                                                       Date-19-07-2021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GASTROENTERITIS IN CHILDREN</dc:title>
  <dc:creator>Dept. of Paediatrics</dc:creator>
  <cp:lastModifiedBy>New</cp:lastModifiedBy>
  <cp:revision>34</cp:revision>
  <dcterms:created xsi:type="dcterms:W3CDTF">2006-08-16T00:00:00Z</dcterms:created>
  <dcterms:modified xsi:type="dcterms:W3CDTF">2021-11-24T04:17:41Z</dcterms:modified>
</cp:coreProperties>
</file>